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9" r:id="rId2"/>
    <p:sldId id="258" r:id="rId3"/>
    <p:sldId id="263" r:id="rId4"/>
    <p:sldId id="264" r:id="rId5"/>
    <p:sldId id="265" r:id="rId6"/>
    <p:sldId id="266" r:id="rId7"/>
    <p:sldId id="262" r:id="rId8"/>
    <p:sldId id="267" r:id="rId9"/>
    <p:sldId id="268" r:id="rId1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008000"/>
    <a:srgbClr val="FF0000"/>
    <a:srgbClr val="FF66CC"/>
    <a:srgbClr val="33CC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737" autoAdjust="0"/>
  </p:normalViewPr>
  <p:slideViewPr>
    <p:cSldViewPr snapToGrid="0">
      <p:cViewPr>
        <p:scale>
          <a:sx n="59" d="100"/>
          <a:sy n="59" d="100"/>
        </p:scale>
        <p:origin x="-81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7EE7-1BF5-4F6B-9DA0-D1CFBF11E5A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B201A-7675-48CF-A8A0-F30B6A76DA1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FFB7A-837E-4FB0-BAA6-71B64CD1343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95E1A-471B-40FD-87B5-8BEBFCEE09D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08D0-D222-4CB9-BFAA-4F694BEA6E1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DBEF-6462-4F91-83F2-D60830AF66F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CBA9-A6AC-43F5-8649-4CFC6609611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06509-F6E0-4A72-AEFD-9B3324CB49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93ED-4602-414E-97BA-ED5AE3D79F9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FD5F-1CAB-4941-8239-6500E6B8D4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096F-1F95-4617-96BA-F8800C0BD07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07C9-8AB1-4B85-A323-58FBF4EC9B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B53ACBF-88AD-4E80-B8E6-3EF2168AD5A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52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6100"/>
            <a:ext cx="8426450" cy="5584825"/>
          </a:xfrm>
        </p:spPr>
        <p:txBody>
          <a:bodyPr/>
          <a:lstStyle/>
          <a:p>
            <a:pPr marL="98425" indent="22225" eaLnBrk="1" hangingPunct="1">
              <a:buFont typeface="Wingdings" pitchFamily="2" charset="2"/>
              <a:buNone/>
            </a:pPr>
            <a:endParaRPr lang="sk-SK" sz="2800" smtClean="0">
              <a:solidFill>
                <a:srgbClr val="FFFF99"/>
              </a:solidFill>
              <a:latin typeface="Comic Sans MS" pitchFamily="66" charset="0"/>
            </a:endParaRPr>
          </a:p>
          <a:p>
            <a:pPr marL="98425" indent="22225" eaLnBrk="1" hangingPunct="1">
              <a:buFont typeface="Wingdings" pitchFamily="2" charset="2"/>
              <a:buNone/>
            </a:pPr>
            <a:endParaRPr lang="sk-SK" sz="28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3"/>
          </p:nvPr>
        </p:nvSpPr>
        <p:spPr>
          <a:xfrm>
            <a:off x="449263" y="1636713"/>
            <a:ext cx="8237537" cy="450691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4800" b="1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4800" b="1" dirty="0" smtClean="0">
                <a:solidFill>
                  <a:srgbClr val="FFFF99"/>
                </a:solidFill>
                <a:latin typeface="Comic Sans MS" pitchFamily="66" charset="0"/>
              </a:rPr>
              <a:t>Prečo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4800" b="1" dirty="0">
                <a:solidFill>
                  <a:srgbClr val="FFFF99"/>
                </a:solidFill>
                <a:latin typeface="Comic Sans MS" pitchFamily="66" charset="0"/>
              </a:rPr>
              <a:t>kompas ukazuje sever?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4800" b="1" dirty="0">
              <a:solidFill>
                <a:srgbClr val="FFFF99"/>
              </a:solidFill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4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1800" b="1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1800" b="1" dirty="0">
              <a:solidFill>
                <a:srgbClr val="FFFF99"/>
              </a:solidFill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1800" b="1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18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6100"/>
            <a:ext cx="8426450" cy="5584825"/>
          </a:xfrm>
        </p:spPr>
        <p:txBody>
          <a:bodyPr/>
          <a:lstStyle/>
          <a:p>
            <a:pPr marL="98425" indent="22225" eaLnBrk="1" hangingPunct="1">
              <a:buFont typeface="Wingdings" pitchFamily="2" charset="2"/>
              <a:buNone/>
            </a:pPr>
            <a:r>
              <a:rPr lang="sk-SK" sz="2800" smtClean="0">
                <a:solidFill>
                  <a:srgbClr val="FFFF99"/>
                </a:solidFill>
                <a:latin typeface="Comic Sans MS" pitchFamily="66" charset="0"/>
              </a:rPr>
              <a:t>Magnet </a:t>
            </a:r>
            <a:r>
              <a:rPr lang="sk-SK" sz="2800" smtClean="0">
                <a:solidFill>
                  <a:schemeClr val="tx1"/>
                </a:solidFill>
                <a:latin typeface="Comic Sans MS" pitchFamily="66" charset="0"/>
              </a:rPr>
              <a:t>niektoré látky priťahuje. Pôsobí </a:t>
            </a:r>
            <a:r>
              <a:rPr lang="sk-SK" sz="2800" smtClean="0">
                <a:solidFill>
                  <a:srgbClr val="FF0000"/>
                </a:solidFill>
                <a:latin typeface="Comic Sans MS" pitchFamily="66" charset="0"/>
              </a:rPr>
              <a:t>magnetickou silou.</a:t>
            </a:r>
          </a:p>
          <a:p>
            <a:pPr marL="98425" indent="22225" eaLnBrk="1" hangingPunct="1">
              <a:buFont typeface="Wingdings" pitchFamily="2" charset="2"/>
              <a:buNone/>
            </a:pPr>
            <a:endParaRPr lang="sk-SK" sz="28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98425" indent="22225" eaLnBrk="1" hangingPunct="1">
              <a:buFont typeface="Wingdings" pitchFamily="2" charset="2"/>
              <a:buNone/>
            </a:pPr>
            <a:endParaRPr lang="sk-SK" sz="28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98425" indent="22225" eaLnBrk="1" hangingPunct="1">
              <a:buFont typeface="Wingdings" pitchFamily="2" charset="2"/>
              <a:buNone/>
            </a:pPr>
            <a:endParaRPr lang="sk-SK" sz="28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98425" indent="22225" eaLnBrk="1" hangingPunct="1">
              <a:buFont typeface="Wingdings" pitchFamily="2" charset="2"/>
              <a:buNone/>
            </a:pPr>
            <a:r>
              <a:rPr lang="sk-SK" sz="2800" smtClean="0">
                <a:solidFill>
                  <a:srgbClr val="FFFFFF"/>
                </a:solidFill>
                <a:latin typeface="Comic Sans MS" pitchFamily="66" charset="0"/>
              </a:rPr>
              <a:t>Touto neviditeľnou silou pôsobia na seba magnetické materiály. </a:t>
            </a:r>
          </a:p>
        </p:txBody>
      </p:sp>
      <p:pic>
        <p:nvPicPr>
          <p:cNvPr id="5123" name="Picture 4" descr="magne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22988" y="4905375"/>
            <a:ext cx="1152525" cy="1152525"/>
          </a:xfrm>
          <a:noFill/>
        </p:spPr>
      </p:pic>
      <p:pic>
        <p:nvPicPr>
          <p:cNvPr id="5124" name="Picture 7" descr="bar magne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97475" y="1108075"/>
            <a:ext cx="2933700" cy="1965325"/>
          </a:xfrm>
          <a:noFill/>
        </p:spPr>
      </p:pic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3263" y="4297363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6100"/>
            <a:ext cx="8426450" cy="5584825"/>
          </a:xfrm>
        </p:spPr>
        <p:txBody>
          <a:bodyPr/>
          <a:lstStyle/>
          <a:p>
            <a:pPr marL="98425" indent="22225" eaLnBrk="1" hangingPunct="1">
              <a:buFont typeface="Arial" charset="0"/>
              <a:buNone/>
            </a:pPr>
            <a:r>
              <a:rPr lang="sk-SK" sz="2800" smtClean="0">
                <a:solidFill>
                  <a:srgbClr val="FFC000"/>
                </a:solidFill>
                <a:latin typeface="Comic Sans MS" pitchFamily="66" charset="0"/>
              </a:rPr>
              <a:t>Vyskúšaj či magnet priťahuje tieto predmety: </a:t>
            </a:r>
          </a:p>
          <a:p>
            <a:pPr marL="98425" indent="22225" eaLnBrk="1" hangingPunct="1">
              <a:buFont typeface="Arial" charset="0"/>
              <a:buNone/>
            </a:pPr>
            <a:r>
              <a:rPr lang="sk-SK" sz="2800" smtClean="0">
                <a:solidFill>
                  <a:srgbClr val="FFFFFF"/>
                </a:solidFill>
                <a:latin typeface="Comic Sans MS" pitchFamily="66" charset="0"/>
              </a:rPr>
              <a:t>sklo,  spinky, špendlíky, ceruzku, gumu, papier,</a:t>
            </a:r>
          </a:p>
          <a:p>
            <a:pPr marL="98425" indent="22225" eaLnBrk="1" hangingPunct="1">
              <a:buFont typeface="Arial" charset="0"/>
              <a:buNone/>
            </a:pPr>
            <a:r>
              <a:rPr lang="sk-SK" sz="2800" smtClean="0">
                <a:solidFill>
                  <a:srgbClr val="FFFFFF"/>
                </a:solidFill>
                <a:latin typeface="Comic Sans MS" pitchFamily="66" charset="0"/>
              </a:rPr>
              <a:t>1 cent, 10 centov, plast</a:t>
            </a:r>
          </a:p>
          <a:p>
            <a:pPr marL="98425" indent="22225" eaLnBrk="1" hangingPunct="1">
              <a:buFont typeface="Wingdings" pitchFamily="2" charset="2"/>
              <a:buNone/>
            </a:pPr>
            <a:endParaRPr lang="sk-SK" sz="280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98425" indent="22225" eaLnBrk="1" hangingPunct="1">
              <a:buFont typeface="Wingdings" pitchFamily="2" charset="2"/>
              <a:buNone/>
            </a:pPr>
            <a:endParaRPr lang="sk-SK" sz="280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98425" indent="22225" eaLnBrk="1" hangingPunct="1">
              <a:buFont typeface="Wingdings" pitchFamily="2" charset="2"/>
              <a:buNone/>
            </a:pPr>
            <a:endParaRPr lang="sk-SK" sz="280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98425" indent="22225" eaLnBrk="1" hangingPunct="1">
              <a:buFont typeface="Wingdings" pitchFamily="2" charset="2"/>
              <a:buNone/>
            </a:pPr>
            <a:r>
              <a:rPr lang="sk-SK" sz="2800" smtClean="0">
                <a:solidFill>
                  <a:srgbClr val="FFFFFF"/>
                </a:solidFill>
                <a:latin typeface="Comic Sans MS" pitchFamily="66" charset="0"/>
              </a:rPr>
              <a:t>Magnet pôsobí magnetickou silou na predmety zo </a:t>
            </a:r>
            <a:r>
              <a:rPr lang="sk-SK" sz="2800" smtClean="0">
                <a:solidFill>
                  <a:srgbClr val="FF0000"/>
                </a:solidFill>
                <a:latin typeface="Comic Sans MS" pitchFamily="66" charset="0"/>
              </a:rPr>
              <a:t>železa.</a:t>
            </a:r>
          </a:p>
        </p:txBody>
      </p:sp>
      <p:pic>
        <p:nvPicPr>
          <p:cNvPr id="4100" name="Picture 4" descr="magne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4889500"/>
            <a:ext cx="1616075" cy="1616075"/>
          </a:xfrm>
          <a:noFill/>
        </p:spPr>
      </p:pic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5711825" y="1766888"/>
            <a:ext cx="2592388" cy="1511300"/>
            <a:chOff x="2715" y="2073"/>
            <a:chExt cx="3240" cy="2136"/>
          </a:xfrm>
        </p:grpSpPr>
        <p:pic>
          <p:nvPicPr>
            <p:cNvPr id="6150" name="Picture 5" descr="magnetka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5" y="2073"/>
              <a:ext cx="2152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151" name="Line 6"/>
            <p:cNvSpPr>
              <a:spLocks noChangeShapeType="1"/>
            </p:cNvSpPr>
            <p:nvPr/>
          </p:nvSpPr>
          <p:spPr bwMode="auto">
            <a:xfrm flipV="1">
              <a:off x="3288" y="3455"/>
              <a:ext cx="382" cy="418"/>
            </a:xfrm>
            <a:prstGeom prst="line">
              <a:avLst/>
            </a:prstGeom>
            <a:noFill/>
            <a:ln w="53975">
              <a:solidFill>
                <a:srgbClr val="33CCCC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6152" name="Line 7"/>
            <p:cNvSpPr>
              <a:spLocks noChangeShapeType="1"/>
            </p:cNvSpPr>
            <p:nvPr/>
          </p:nvSpPr>
          <p:spPr bwMode="auto">
            <a:xfrm flipH="1" flipV="1">
              <a:off x="4777" y="3047"/>
              <a:ext cx="650" cy="251"/>
            </a:xfrm>
            <a:prstGeom prst="line">
              <a:avLst/>
            </a:prstGeom>
            <a:noFill/>
            <a:ln w="53975">
              <a:solidFill>
                <a:srgbClr val="33CCCC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6153" name="Text Box 8"/>
            <p:cNvSpPr txBox="1">
              <a:spLocks noChangeArrowheads="1"/>
            </p:cNvSpPr>
            <p:nvPr/>
          </p:nvSpPr>
          <p:spPr bwMode="auto">
            <a:xfrm>
              <a:off x="2896" y="3887"/>
              <a:ext cx="65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k-SK">
                  <a:latin typeface="Comic Sans MS" pitchFamily="66" charset="0"/>
                </a:rPr>
                <a:t>Guma</a:t>
              </a:r>
            </a:p>
          </p:txBody>
        </p:sp>
        <p:sp>
          <p:nvSpPr>
            <p:cNvPr id="6154" name="Text Box 9"/>
            <p:cNvSpPr txBox="1">
              <a:spLocks noChangeArrowheads="1"/>
            </p:cNvSpPr>
            <p:nvPr/>
          </p:nvSpPr>
          <p:spPr bwMode="auto">
            <a:xfrm>
              <a:off x="4968" y="3402"/>
              <a:ext cx="98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k-SK">
                  <a:latin typeface="Comic Sans MS" pitchFamily="66" charset="0"/>
                </a:rPr>
                <a:t>Sklenená</a:t>
              </a:r>
            </a:p>
            <a:p>
              <a:r>
                <a:rPr lang="sk-SK">
                  <a:latin typeface="Comic Sans MS" pitchFamily="66" charset="0"/>
                </a:rPr>
                <a:t>guľôčka</a:t>
              </a:r>
            </a:p>
          </p:txBody>
        </p:sp>
      </p:grpSp>
      <p:pic>
        <p:nvPicPr>
          <p:cNvPr id="22530" name="Picture 2" descr="http://achievedstrategies.com/blog/wp-content/uploads/2010/12/magnet_talent_peopleX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1825" y="4786313"/>
            <a:ext cx="2324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6100"/>
            <a:ext cx="8426450" cy="5584825"/>
          </a:xfrm>
        </p:spPr>
        <p:txBody>
          <a:bodyPr/>
          <a:lstStyle/>
          <a:p>
            <a:pPr marL="98425" indent="22225" eaLnBrk="1" hangingPunct="1">
              <a:buFont typeface="Arial" charset="0"/>
              <a:buNone/>
            </a:pPr>
            <a:endParaRPr lang="sk-SK" sz="280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98425" indent="22225" eaLnBrk="1" hangingPunct="1">
              <a:buFont typeface="Wingdings" pitchFamily="2" charset="2"/>
              <a:buNone/>
            </a:pPr>
            <a:endParaRPr lang="sk-SK" sz="280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98425" indent="22225" eaLnBrk="1" hangingPunct="1">
              <a:buFont typeface="Wingdings" pitchFamily="2" charset="2"/>
              <a:buNone/>
            </a:pPr>
            <a:endParaRPr lang="sk-SK" sz="28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171" name="Zástupný symbol obsahu 1"/>
          <p:cNvSpPr>
            <a:spLocks noGrp="1"/>
          </p:cNvSpPr>
          <p:nvPr>
            <p:ph sz="quarter" idx="2"/>
          </p:nvPr>
        </p:nvSpPr>
        <p:spPr>
          <a:xfrm>
            <a:off x="609600" y="0"/>
            <a:ext cx="8245475" cy="62722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rgbClr val="FFFFFF"/>
                </a:solidFill>
                <a:latin typeface="Comic Sans MS" pitchFamily="66" charset="0"/>
              </a:rPr>
              <a:t>Každý magnet má dva póly –</a:t>
            </a:r>
            <a:r>
              <a:rPr lang="sk-SK" sz="2800" smtClean="0">
                <a:solidFill>
                  <a:srgbClr val="FF0000"/>
                </a:solidFill>
                <a:latin typeface="Comic Sans MS" pitchFamily="66" charset="0"/>
              </a:rPr>
              <a:t>severný a južný.</a:t>
            </a: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chemeClr val="tx1"/>
                </a:solidFill>
                <a:latin typeface="Comic Sans MS" pitchFamily="66" charset="0"/>
              </a:rPr>
              <a:t>Veľké magnety majú póly farebne rozlíšené.</a:t>
            </a:r>
          </a:p>
          <a:p>
            <a:pPr marL="0" indent="0" eaLnBrk="1" hangingPunct="1">
              <a:buFont typeface="Arial" charset="0"/>
              <a:buNone/>
            </a:pPr>
            <a:endParaRPr lang="sk-SK" sz="28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sk-SK" sz="28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sk-SK" sz="28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sk-SK" sz="28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sk-SK" sz="280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chemeClr val="tx1"/>
                </a:solidFill>
                <a:latin typeface="Comic Sans MS" pitchFamily="66" charset="0"/>
              </a:rPr>
              <a:t>Spojiť sa dá len severný</a:t>
            </a: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chemeClr val="tx1"/>
                </a:solidFill>
                <a:latin typeface="Comic Sans MS" pitchFamily="66" charset="0"/>
              </a:rPr>
              <a:t> pól s južným. Ak otočíme </a:t>
            </a: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chemeClr val="tx1"/>
                </a:solidFill>
                <a:latin typeface="Comic Sans MS" pitchFamily="66" charset="0"/>
              </a:rPr>
              <a:t>magnetky k sebe </a:t>
            </a: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chemeClr val="tx1"/>
                </a:solidFill>
                <a:latin typeface="Comic Sans MS" pitchFamily="66" charset="0"/>
              </a:rPr>
              <a:t>rovnakými pólmi, </a:t>
            </a: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rgbClr val="FF0000"/>
                </a:solidFill>
                <a:latin typeface="Comic Sans MS" pitchFamily="66" charset="0"/>
              </a:rPr>
              <a:t>odpudia sa.</a:t>
            </a:r>
          </a:p>
          <a:p>
            <a:pPr marL="0" indent="0" eaLnBrk="1" hangingPunct="1">
              <a:buFont typeface="Arial" charset="0"/>
              <a:buNone/>
            </a:pPr>
            <a:endParaRPr lang="sk-SK" sz="28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304925"/>
            <a:ext cx="25320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388" y="13049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5025" y="3394075"/>
            <a:ext cx="32289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4925" y="4940300"/>
            <a:ext cx="2379663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/>
          <a:lstStyle/>
          <a:p>
            <a:pPr marL="98425" indent="2222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28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98425" indent="2222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k-SK" sz="2800" dirty="0" smtClean="0">
              <a:latin typeface="Comic Sans MS" pitchFamily="66" charset="0"/>
            </a:endParaRPr>
          </a:p>
          <a:p>
            <a:pPr marL="98425" indent="2222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k-SK" sz="2800" dirty="0" smtClean="0">
              <a:latin typeface="Comic Sans MS" pitchFamily="66" charset="0"/>
            </a:endParaRPr>
          </a:p>
        </p:txBody>
      </p:sp>
      <p:sp>
        <p:nvSpPr>
          <p:cNvPr id="8195" name="Zástupný symbol obsahu 1"/>
          <p:cNvSpPr>
            <a:spLocks noGrp="1"/>
          </p:cNvSpPr>
          <p:nvPr>
            <p:ph sz="quarter" idx="4294967295"/>
          </p:nvPr>
        </p:nvSpPr>
        <p:spPr>
          <a:xfrm>
            <a:off x="898525" y="0"/>
            <a:ext cx="8245475" cy="62722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sk-SK" sz="280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chemeClr val="tx1"/>
                </a:solidFill>
                <a:latin typeface="Comic Sans MS" pitchFamily="66" charset="0"/>
              </a:rPr>
              <a:t>Magnet priťahuje železné predmety, aj keď sa ich nedotýka. </a:t>
            </a: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chemeClr val="tx1"/>
                </a:solidFill>
                <a:latin typeface="Comic Sans MS" pitchFamily="66" charset="0"/>
              </a:rPr>
              <a:t> Okolo magnetu je </a:t>
            </a:r>
            <a:r>
              <a:rPr lang="sk-SK" sz="2800" smtClean="0">
                <a:solidFill>
                  <a:srgbClr val="FF0000"/>
                </a:solidFill>
                <a:latin typeface="Comic Sans MS" pitchFamily="66" charset="0"/>
              </a:rPr>
              <a:t>magnetické pole.</a:t>
            </a: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chemeClr val="tx1"/>
                </a:solidFill>
                <a:latin typeface="Comic Sans MS" pitchFamily="66" charset="0"/>
              </a:rPr>
              <a:t>Pôsobí aj cez niektoré látky: drevo, papier, textil... 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2984500"/>
            <a:ext cx="29654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13" y="2984500"/>
            <a:ext cx="293211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/>
          <a:lstStyle/>
          <a:p>
            <a:pPr marL="98425" indent="2222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28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98425" indent="2222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k-SK" sz="2800" dirty="0" smtClean="0">
              <a:latin typeface="Comic Sans MS" pitchFamily="66" charset="0"/>
            </a:endParaRPr>
          </a:p>
          <a:p>
            <a:pPr marL="98425" indent="2222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k-SK" sz="2800" dirty="0" smtClean="0">
              <a:latin typeface="Comic Sans MS" pitchFamily="66" charset="0"/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4294967295"/>
          </p:nvPr>
        </p:nvSpPr>
        <p:spPr>
          <a:xfrm>
            <a:off x="898525" y="0"/>
            <a:ext cx="8245475" cy="62722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sk-SK" sz="280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rgbClr val="FFFFFF"/>
                </a:solidFill>
                <a:latin typeface="Comic Sans MS" pitchFamily="66" charset="0"/>
              </a:rPr>
              <a:t>Naša Zem je tiež veľký magnet. Má severný a južný pól. Aj okolo Zeme je magnetické pole.</a:t>
            </a: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rgbClr val="FFFFFF"/>
                </a:solidFill>
                <a:latin typeface="Comic Sans MS" pitchFamily="66" charset="0"/>
              </a:rPr>
              <a:t>                     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rgbClr val="FFC000"/>
                </a:solidFill>
                <a:latin typeface="Comic Sans MS" pitchFamily="66" charset="0"/>
              </a:rPr>
              <a:t>                                         Zaujímavosť</a:t>
            </a:r>
            <a:endParaRPr lang="sk-SK" sz="2800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rgbClr val="FFFFFF"/>
                </a:solidFill>
                <a:latin typeface="Comic Sans MS" pitchFamily="66" charset="0"/>
              </a:rPr>
              <a:t>                                   </a:t>
            </a:r>
            <a:r>
              <a:rPr lang="sk-SK" smtClean="0">
                <a:solidFill>
                  <a:srgbClr val="FFFFFF"/>
                </a:solidFill>
              </a:rPr>
              <a:t>Polárna žiara vzniká, keď     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sk-SK" smtClean="0">
                <a:solidFill>
                  <a:srgbClr val="FFFFFF"/>
                </a:solidFill>
              </a:rPr>
              <a:t>                                             slnečný vietor zasiahne  </a:t>
            </a:r>
          </a:p>
          <a:p>
            <a:pPr marL="0" indent="0" eaLnBrk="1" hangingPunct="1">
              <a:buFont typeface="Arial" charset="0"/>
              <a:buNone/>
            </a:pPr>
            <a:r>
              <a:rPr lang="sk-SK" smtClean="0">
                <a:solidFill>
                  <a:srgbClr val="FFFFFF"/>
                </a:solidFill>
              </a:rPr>
              <a:t>                                          magnetické pole Zeme a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sk-SK" smtClean="0">
                <a:solidFill>
                  <a:srgbClr val="FFFFFF"/>
                </a:solidFill>
              </a:rPr>
              <a:t>                               rozbúri elektróny kyslíka a dusíka.</a:t>
            </a:r>
            <a:br>
              <a:rPr lang="sk-SK" smtClean="0">
                <a:solidFill>
                  <a:srgbClr val="FFFFFF"/>
                </a:solidFill>
              </a:rPr>
            </a:br>
            <a:r>
              <a:rPr lang="sk-SK" smtClean="0">
                <a:solidFill>
                  <a:srgbClr val="FFFFFF"/>
                </a:solidFill>
              </a:rPr>
              <a:t> </a:t>
            </a:r>
            <a:endParaRPr lang="sk-SK" smtClean="0">
              <a:solidFill>
                <a:srgbClr val="FFFFFF"/>
              </a:solidFill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sk-SK" sz="2800" smtClean="0">
                <a:solidFill>
                  <a:srgbClr val="FFFFFF"/>
                </a:solidFill>
                <a:latin typeface="Comic Sans MS" pitchFamily="66" charset="0"/>
              </a:rPr>
              <a:t>                     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075" y="1625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7300" y="43449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7713" y="4344988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 descr="http://stara.suh.sk/kozm101f/obal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6325" y="3654425"/>
            <a:ext cx="16573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7010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>
                <a:latin typeface="Comic Sans MS" pitchFamily="66" charset="0"/>
              </a:rPr>
              <a:t>Kompas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1919288"/>
            <a:ext cx="8320087" cy="4525962"/>
          </a:xfrm>
        </p:spPr>
        <p:txBody>
          <a:bodyPr/>
          <a:lstStyle/>
          <a:p>
            <a:pPr marL="98425" indent="22225" eaLnBrk="1" hangingPunct="1">
              <a:buFont typeface="Wingdings" pitchFamily="2" charset="2"/>
              <a:buNone/>
            </a:pPr>
            <a:r>
              <a:rPr lang="sk-SK" sz="2800" b="1" smtClean="0">
                <a:solidFill>
                  <a:srgbClr val="FFFF99"/>
                </a:solidFill>
                <a:latin typeface="Comic Sans MS" pitchFamily="66" charset="0"/>
              </a:rPr>
              <a:t>Magnetka</a:t>
            </a:r>
            <a:r>
              <a:rPr lang="sk-SK" sz="2800" b="1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sk-SK" sz="2800" smtClean="0">
                <a:solidFill>
                  <a:srgbClr val="FFFFFF"/>
                </a:solidFill>
                <a:latin typeface="Comic Sans MS" pitchFamily="66" charset="0"/>
              </a:rPr>
              <a:t>je hlavnou súčasťou kompasu. Ukazuje vždy </a:t>
            </a:r>
            <a:r>
              <a:rPr lang="sk-SK" sz="2800" smtClean="0">
                <a:solidFill>
                  <a:srgbClr val="FF0000"/>
                </a:solidFill>
                <a:latin typeface="Comic Sans MS" pitchFamily="66" charset="0"/>
              </a:rPr>
              <a:t>na sever.</a:t>
            </a:r>
            <a:endParaRPr lang="sk-SK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4" name="Picture 15" descr="ze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35225" y="2889250"/>
            <a:ext cx="3663950" cy="3663950"/>
          </a:xfrm>
          <a:noFill/>
        </p:spPr>
      </p:pic>
      <p:pic>
        <p:nvPicPr>
          <p:cNvPr id="10245" name="Picture 9" descr="bresser-komp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857875" y="4056063"/>
            <a:ext cx="1619250" cy="2074862"/>
          </a:xfrm>
          <a:noFill/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900113"/>
            <a:ext cx="7286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17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25" y="6096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533400"/>
            <a:ext cx="835025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sz="4800" smtClean="0">
                <a:solidFill>
                  <a:srgbClr val="FFC000"/>
                </a:solidFill>
                <a:effectLst/>
                <a:latin typeface="Comic Sans MS" pitchFamily="66" charset="0"/>
              </a:rPr>
              <a:t>Porozmýšľaj a odpovedz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1747838"/>
            <a:ext cx="8320087" cy="4697412"/>
          </a:xfrm>
        </p:spPr>
        <p:txBody>
          <a:bodyPr rtlCol="0">
            <a:normAutofit fontScale="92500"/>
          </a:bodyPr>
          <a:lstStyle/>
          <a:p>
            <a:pPr marL="555625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3200" dirty="0" smtClean="0">
                <a:solidFill>
                  <a:srgbClr val="FFFF99"/>
                </a:solidFill>
                <a:latin typeface="Comic Sans MS" pitchFamily="66" charset="0"/>
              </a:rPr>
              <a:t>Ktoré látky priťahuje magnet?</a:t>
            </a:r>
          </a:p>
          <a:p>
            <a:pPr marL="555625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3200" dirty="0" smtClean="0">
                <a:solidFill>
                  <a:srgbClr val="FFFF99"/>
                </a:solidFill>
                <a:latin typeface="Comic Sans MS" pitchFamily="66" charset="0"/>
              </a:rPr>
              <a:t>Ako sa volajú póly magnetu?</a:t>
            </a:r>
          </a:p>
          <a:p>
            <a:pPr marL="555625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3200" dirty="0" smtClean="0">
                <a:solidFill>
                  <a:srgbClr val="FFFF99"/>
                </a:solidFill>
                <a:latin typeface="Comic Sans MS" pitchFamily="66" charset="0"/>
              </a:rPr>
              <a:t>Máš doma nejakú magnetickú hračku?</a:t>
            </a:r>
          </a:p>
          <a:p>
            <a:pPr marL="555625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3200" dirty="0" smtClean="0">
                <a:solidFill>
                  <a:srgbClr val="FFFF99"/>
                </a:solidFill>
                <a:latin typeface="Comic Sans MS" pitchFamily="66" charset="0"/>
              </a:rPr>
              <a:t>Mamičke sa rozsypali špendlíky. Ako ich ľahko pozbiera?</a:t>
            </a:r>
          </a:p>
          <a:p>
            <a:pPr marL="555625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3200" dirty="0" smtClean="0">
                <a:solidFill>
                  <a:srgbClr val="FFFF99"/>
                </a:solidFill>
                <a:latin typeface="Comic Sans MS" pitchFamily="66" charset="0"/>
              </a:rPr>
              <a:t>Môže magnet poškodiť hodinky alebo mobil?</a:t>
            </a:r>
          </a:p>
          <a:p>
            <a:pPr marL="555625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3200" smtClean="0">
                <a:solidFill>
                  <a:srgbClr val="FFFF99"/>
                </a:solidFill>
                <a:latin typeface="Comic Sans MS" pitchFamily="66" charset="0"/>
              </a:rPr>
              <a:t>DÚ: Zisti</a:t>
            </a:r>
            <a:r>
              <a:rPr lang="sk-SK" sz="3200" dirty="0" smtClean="0">
                <a:solidFill>
                  <a:srgbClr val="FFFF99"/>
                </a:solidFill>
                <a:latin typeface="Comic Sans MS" pitchFamily="66" charset="0"/>
              </a:rPr>
              <a:t>, či na zemepisnom severnom póle Zeme je aj magnetický sever Zeme.</a:t>
            </a:r>
          </a:p>
          <a:p>
            <a:pPr marL="555625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k-SK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98425" indent="2222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k-SK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160338"/>
            <a:ext cx="8566150" cy="15160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sk-SK" sz="4800" smtClean="0">
                <a:solidFill>
                  <a:srgbClr val="FFC000"/>
                </a:solidFill>
                <a:effectLst/>
                <a:latin typeface="Comic Sans MS" pitchFamily="66" charset="0"/>
              </a:rPr>
              <a:t/>
            </a:r>
            <a:br>
              <a:rPr lang="sk-SK" sz="4800" smtClean="0">
                <a:solidFill>
                  <a:srgbClr val="FFC000"/>
                </a:solidFill>
                <a:effectLst/>
                <a:latin typeface="Comic Sans MS" pitchFamily="66" charset="0"/>
              </a:rPr>
            </a:br>
            <a:r>
              <a:rPr lang="sk-SK" sz="4800" smtClean="0">
                <a:solidFill>
                  <a:srgbClr val="FFC000"/>
                </a:solidFill>
                <a:effectLst/>
                <a:latin typeface="Comic Sans MS" pitchFamily="66" charset="0"/>
              </a:rPr>
              <a:t/>
            </a:r>
            <a:br>
              <a:rPr lang="sk-SK" sz="4800" smtClean="0">
                <a:solidFill>
                  <a:srgbClr val="FFC000"/>
                </a:solidFill>
                <a:effectLst/>
                <a:latin typeface="Comic Sans MS" pitchFamily="66" charset="0"/>
              </a:rPr>
            </a:br>
            <a:r>
              <a:rPr lang="sk-SK" sz="4800" smtClean="0">
                <a:solidFill>
                  <a:srgbClr val="FFC000"/>
                </a:solidFill>
                <a:effectLst/>
                <a:latin typeface="Comic Sans MS" pitchFamily="66" charset="0"/>
              </a:rPr>
              <a:t/>
            </a:r>
            <a:br>
              <a:rPr lang="sk-SK" sz="4800" smtClean="0">
                <a:solidFill>
                  <a:srgbClr val="FFC000"/>
                </a:solidFill>
                <a:effectLst/>
                <a:latin typeface="Comic Sans MS" pitchFamily="66" charset="0"/>
              </a:rPr>
            </a:br>
            <a:r>
              <a:rPr lang="sk-SK" sz="4800" smtClean="0">
                <a:solidFill>
                  <a:srgbClr val="FFC000"/>
                </a:solidFill>
                <a:effectLst/>
                <a:latin typeface="Comic Sans MS" pitchFamily="66" charset="0"/>
              </a:rPr>
              <a:t/>
            </a:r>
            <a:br>
              <a:rPr lang="sk-SK" sz="4800" smtClean="0">
                <a:solidFill>
                  <a:srgbClr val="FFC000"/>
                </a:solidFill>
                <a:effectLst/>
                <a:latin typeface="Comic Sans MS" pitchFamily="66" charset="0"/>
              </a:rPr>
            </a:br>
            <a:r>
              <a:rPr lang="sk-SK" sz="4800" smtClean="0">
                <a:solidFill>
                  <a:srgbClr val="FFC000"/>
                </a:solidFill>
                <a:effectLst/>
                <a:latin typeface="Comic Sans MS" pitchFamily="66" charset="0"/>
              </a:rPr>
              <a:t> </a:t>
            </a:r>
            <a:br>
              <a:rPr lang="sk-SK" sz="4800" smtClean="0">
                <a:solidFill>
                  <a:srgbClr val="FFC000"/>
                </a:solidFill>
                <a:effectLst/>
                <a:latin typeface="Comic Sans MS" pitchFamily="66" charset="0"/>
              </a:rPr>
            </a:br>
            <a:r>
              <a:rPr lang="sk-SK" sz="4800" smtClean="0">
                <a:solidFill>
                  <a:srgbClr val="FFC000"/>
                </a:solidFill>
                <a:effectLst/>
                <a:latin typeface="Comic Sans MS" pitchFamily="66" charset="0"/>
              </a:rPr>
              <a:t/>
            </a:r>
            <a:br>
              <a:rPr lang="sk-SK" sz="4800" smtClean="0">
                <a:solidFill>
                  <a:srgbClr val="FFC000"/>
                </a:solidFill>
                <a:effectLst/>
                <a:latin typeface="Comic Sans MS" pitchFamily="66" charset="0"/>
              </a:rPr>
            </a:br>
            <a:r>
              <a:rPr lang="sk-SK" sz="2400" smtClean="0">
                <a:solidFill>
                  <a:srgbClr val="FFFF99"/>
                </a:solidFill>
                <a:effectLst/>
                <a:latin typeface="Comic Sans MS" pitchFamily="66" charset="0"/>
              </a:rPr>
              <a:t>Poznámky do zošita:</a:t>
            </a:r>
            <a:r>
              <a:rPr lang="sk-SK" sz="4800" smtClean="0">
                <a:solidFill>
                  <a:srgbClr val="FFFF99"/>
                </a:solidFill>
                <a:effectLst/>
                <a:latin typeface="Comic Sans MS" pitchFamily="66" charset="0"/>
              </a:rPr>
              <a:t/>
            </a:r>
            <a:br>
              <a:rPr lang="sk-SK" sz="4800" smtClean="0">
                <a:solidFill>
                  <a:srgbClr val="FFFF99"/>
                </a:solidFill>
                <a:effectLst/>
                <a:latin typeface="Comic Sans MS" pitchFamily="66" charset="0"/>
              </a:rPr>
            </a:br>
            <a:r>
              <a:rPr lang="sk-SK" sz="4800" smtClean="0">
                <a:solidFill>
                  <a:srgbClr val="FF0000"/>
                </a:solidFill>
                <a:effectLst/>
                <a:latin typeface="Comic Sans MS" pitchFamily="66" charset="0"/>
              </a:rPr>
              <a:t>Prečo kompas ukazuje sever?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1919288"/>
            <a:ext cx="8320087" cy="4525962"/>
          </a:xfrm>
        </p:spPr>
        <p:txBody>
          <a:bodyPr rtlCol="0">
            <a:normAutofit/>
          </a:bodyPr>
          <a:lstStyle/>
          <a:p>
            <a:pPr marL="984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Sila</a:t>
            </a:r>
            <a:r>
              <a:rPr lang="sk-SK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, ktorou pôsobí </a:t>
            </a:r>
            <a:r>
              <a:rPr lang="sk-SK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magnet na železné predmety, </a:t>
            </a:r>
            <a:r>
              <a:rPr lang="sk-SK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nazývame </a:t>
            </a:r>
            <a:r>
              <a:rPr lang="sk-SK" sz="3200" dirty="0" smtClean="0">
                <a:solidFill>
                  <a:srgbClr val="FF0000"/>
                </a:solidFill>
                <a:latin typeface="Comic Sans MS" pitchFamily="66" charset="0"/>
              </a:rPr>
              <a:t>magnetická sila</a:t>
            </a:r>
            <a:r>
              <a:rPr lang="sk-SK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marL="984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Každý magnet má dva póly – </a:t>
            </a:r>
            <a:r>
              <a:rPr lang="sk-SK" sz="3200" dirty="0" smtClean="0">
                <a:solidFill>
                  <a:srgbClr val="FF0000"/>
                </a:solidFill>
                <a:latin typeface="Comic Sans MS" pitchFamily="66" charset="0"/>
              </a:rPr>
              <a:t>severný a južný</a:t>
            </a:r>
            <a:r>
              <a:rPr lang="sk-SK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. </a:t>
            </a:r>
            <a:r>
              <a:rPr lang="sk-SK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Okolo magnetu je </a:t>
            </a:r>
            <a:r>
              <a:rPr lang="sk-SK" sz="3200" dirty="0">
                <a:solidFill>
                  <a:srgbClr val="FF0000"/>
                </a:solidFill>
                <a:latin typeface="Comic Sans MS" pitchFamily="66" charset="0"/>
              </a:rPr>
              <a:t>magnetické pole</a:t>
            </a:r>
            <a:r>
              <a:rPr lang="sk-SK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. Pôsobí aj cez sklo alebo papier.</a:t>
            </a:r>
          </a:p>
          <a:p>
            <a:pPr marL="984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S</a:t>
            </a:r>
            <a:r>
              <a:rPr lang="pl-P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trelka </a:t>
            </a:r>
            <a:r>
              <a:rPr lang="pl-P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kompasu </a:t>
            </a:r>
            <a:r>
              <a:rPr lang="pl-P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vždy ukazuje </a:t>
            </a:r>
            <a:r>
              <a:rPr lang="pl-PL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na </a:t>
            </a:r>
            <a:r>
              <a:rPr lang="pl-PL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sever, pretože naša Zem je veľký magnet.</a:t>
            </a:r>
            <a:endParaRPr lang="sk-SK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98425" indent="2222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k-SK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211</TotalTime>
  <Words>289</Words>
  <Application>Microsoft Office PowerPoint</Application>
  <PresentationFormat>Prezentácia na obrazovke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7" baseType="lpstr">
      <vt:lpstr>Arial</vt:lpstr>
      <vt:lpstr>Palatino Linotype</vt:lpstr>
      <vt:lpstr>Century Gothic</vt:lpstr>
      <vt:lpstr>Courier New</vt:lpstr>
      <vt:lpstr>Calibri</vt:lpstr>
      <vt:lpstr>Comic Sans MS</vt:lpstr>
      <vt:lpstr>Wingdings</vt:lpstr>
      <vt:lpstr>Exekutíva</vt:lpstr>
      <vt:lpstr>Snímka 1</vt:lpstr>
      <vt:lpstr>Snímka 2</vt:lpstr>
      <vt:lpstr>Snímka 3</vt:lpstr>
      <vt:lpstr>Snímka 4</vt:lpstr>
      <vt:lpstr>Snímka 5</vt:lpstr>
      <vt:lpstr>Snímka 6</vt:lpstr>
      <vt:lpstr>Kompas</vt:lpstr>
      <vt:lpstr>Porozmýšľaj a odpovedz</vt:lpstr>
      <vt:lpstr>       Poznámky do zošita: Prečo kompas ukazuje sever?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</dc:title>
  <dc:creator>.</dc:creator>
  <cp:lastModifiedBy>ziak</cp:lastModifiedBy>
  <cp:revision>20</cp:revision>
  <dcterms:created xsi:type="dcterms:W3CDTF">2006-07-06T08:22:22Z</dcterms:created>
  <dcterms:modified xsi:type="dcterms:W3CDTF">2014-10-22T10:05:16Z</dcterms:modified>
</cp:coreProperties>
</file>